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78"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8F1C-B830-3838-B0E3-93A58D2628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918256-C6B6-36FC-1B36-23447B704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B15FF3-907E-B19B-AC4B-408F858CA392}"/>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09586E9D-0465-CBC6-5BA0-419692A4B5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9B605-57E5-56D6-314C-9AA0DCA7AE99}"/>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301115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3024-9A7E-4271-CCD9-50717D25A5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DFFC5E-5C51-A488-71FC-976D7DB857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758010-D6E1-4ED5-7C46-EBBEA5FB0F77}"/>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EE30C374-FCF0-B564-42B2-BB6F1C0759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42CFD8-4C8A-6C67-FB37-90830B6C46E0}"/>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14476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4DC1CD-3291-D45B-745C-5303D38A1A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52B178-3941-56AC-E804-D184D6A4E8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43A22-9E84-38EF-4CD4-B0C6F9CA86F1}"/>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2927D7CB-AA76-875D-A236-11CDB296A3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5BF7D0-7E83-96B7-3AC6-8E1F7283E7E2}"/>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2895390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B99FE-45A9-18E0-6843-5739EC614E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2E3F37-130D-DFC9-8F4F-E301C31A9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737C0A-AF97-65EC-E932-EBF83CBB8054}"/>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12D4093E-932F-5BE7-5A30-AB5CD5251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2F7792-4B50-76FE-B811-6B8D15FFABE4}"/>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261309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E381-85A5-D36A-13B1-87B468B150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72BD85-7E01-D647-A287-05CFFFB37F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0A2B5-A271-A77F-4FC6-A364C73FAB1E}"/>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FDA7ECAE-D606-86D6-CD63-52BDFCDC61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7135DE-CCA2-D7CC-CB88-FBC44C956272}"/>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416990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B448-CD0F-B6AA-63C0-627BC797CE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D5B38C-2DD9-96A1-0DB3-6CE20B37D4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FF7AAD-01CE-E730-ACF5-5A7E16D8C3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C97F0C-C665-6C2E-84FF-04334CFB9B57}"/>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6" name="Footer Placeholder 5">
            <a:extLst>
              <a:ext uri="{FF2B5EF4-FFF2-40B4-BE49-F238E27FC236}">
                <a16:creationId xmlns:a16="http://schemas.microsoft.com/office/drawing/2014/main" id="{C5DC3855-306B-5156-0183-DE5FF31484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2C84EF-02C6-6CEE-5C95-C415E9924E91}"/>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42598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AEF1-DA15-3CEC-0295-3910C5E321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04019E-63E8-3910-426E-AFD048557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4C79BA-D8E5-47B1-B3D5-6193EC0FB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343208-A020-2F81-F6C8-6B856A0B9E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C8DED-A29D-FA11-3555-FEFB8092F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D84B60-81ED-02A7-6785-3E0C4C48D257}"/>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8" name="Footer Placeholder 7">
            <a:extLst>
              <a:ext uri="{FF2B5EF4-FFF2-40B4-BE49-F238E27FC236}">
                <a16:creationId xmlns:a16="http://schemas.microsoft.com/office/drawing/2014/main" id="{AACCEA4A-082F-DFB2-CF92-A618C46FF4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3E2AFC-424E-2D2F-84A0-553243B8423D}"/>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238017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7CAE-AA89-04FA-9DEC-79EDDD916C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130D14-ADB2-7EC7-83A7-0A6394FE773C}"/>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4" name="Footer Placeholder 3">
            <a:extLst>
              <a:ext uri="{FF2B5EF4-FFF2-40B4-BE49-F238E27FC236}">
                <a16:creationId xmlns:a16="http://schemas.microsoft.com/office/drawing/2014/main" id="{4E45D355-F44E-48A6-868F-FA5930BEFB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8029F9-049C-A22B-A48A-18AC71190D82}"/>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158376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8D2FD1-A670-0175-77E2-F7B8EEAB1578}"/>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3" name="Footer Placeholder 2">
            <a:extLst>
              <a:ext uri="{FF2B5EF4-FFF2-40B4-BE49-F238E27FC236}">
                <a16:creationId xmlns:a16="http://schemas.microsoft.com/office/drawing/2014/main" id="{988CB2F3-95FB-1540-1FE1-7276030604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E73704-9210-D33F-6B05-DC50A5896037}"/>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310472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84BF-2F79-86D9-E6F4-08596F854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1E1F18-B93E-D7B1-2DBB-952717875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4E006D-5A7C-1248-EF19-803DB99E8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D1A617-1D25-19D7-BD79-1DBB65BB6174}"/>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6" name="Footer Placeholder 5">
            <a:extLst>
              <a:ext uri="{FF2B5EF4-FFF2-40B4-BE49-F238E27FC236}">
                <a16:creationId xmlns:a16="http://schemas.microsoft.com/office/drawing/2014/main" id="{5B3ED550-D05F-A196-636C-135CBE10EF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3511AE-7661-D4CF-EF32-8455BD8D5D95}"/>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352231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C709-4FA1-7773-BAFA-5A5819C50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F47D82-DC44-7384-71F5-57EAE9E16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F77F8F-1F1E-1BF1-C2F5-AB49568A3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E8825F-07AD-5FE4-1F3E-B4961AD2924B}"/>
              </a:ext>
            </a:extLst>
          </p:cNvPr>
          <p:cNvSpPr>
            <a:spLocks noGrp="1"/>
          </p:cNvSpPr>
          <p:nvPr>
            <p:ph type="dt" sz="half" idx="10"/>
          </p:nvPr>
        </p:nvSpPr>
        <p:spPr/>
        <p:txBody>
          <a:bodyPr/>
          <a:lstStyle/>
          <a:p>
            <a:fld id="{1AE589F5-3E5D-42B2-AF75-91F9F897A052}" type="datetimeFigureOut">
              <a:rPr lang="en-IN" smtClean="0"/>
              <a:t>30-04-2024</a:t>
            </a:fld>
            <a:endParaRPr lang="en-IN"/>
          </a:p>
        </p:txBody>
      </p:sp>
      <p:sp>
        <p:nvSpPr>
          <p:cNvPr id="6" name="Footer Placeholder 5">
            <a:extLst>
              <a:ext uri="{FF2B5EF4-FFF2-40B4-BE49-F238E27FC236}">
                <a16:creationId xmlns:a16="http://schemas.microsoft.com/office/drawing/2014/main" id="{30166ED6-FB41-EA1B-2085-773FE0F22D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ADAA59-BB17-A8C6-A5FE-CD70A01D1465}"/>
              </a:ext>
            </a:extLst>
          </p:cNvPr>
          <p:cNvSpPr>
            <a:spLocks noGrp="1"/>
          </p:cNvSpPr>
          <p:nvPr>
            <p:ph type="sldNum" sz="quarter" idx="12"/>
          </p:nvPr>
        </p:nvSpPr>
        <p:spPr/>
        <p:txBody>
          <a:bodyPr/>
          <a:lstStyle/>
          <a:p>
            <a:fld id="{F982F136-12A9-4B4C-BE4C-072EEF9CDD63}" type="slidenum">
              <a:rPr lang="en-IN" smtClean="0"/>
              <a:t>‹#›</a:t>
            </a:fld>
            <a:endParaRPr lang="en-IN"/>
          </a:p>
        </p:txBody>
      </p:sp>
    </p:spTree>
    <p:extLst>
      <p:ext uri="{BB962C8B-B14F-4D97-AF65-F5344CB8AC3E}">
        <p14:creationId xmlns:p14="http://schemas.microsoft.com/office/powerpoint/2010/main" val="2177466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E62C6-084B-0029-99EF-4AEBD33A1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BAF0E2-E117-7122-BADE-944FB8B7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C90A8-D37F-E0F3-B11C-D27E729A4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589F5-3E5D-42B2-AF75-91F9F897A052}" type="datetimeFigureOut">
              <a:rPr lang="en-IN" smtClean="0"/>
              <a:t>30-04-2024</a:t>
            </a:fld>
            <a:endParaRPr lang="en-IN"/>
          </a:p>
        </p:txBody>
      </p:sp>
      <p:sp>
        <p:nvSpPr>
          <p:cNvPr id="5" name="Footer Placeholder 4">
            <a:extLst>
              <a:ext uri="{FF2B5EF4-FFF2-40B4-BE49-F238E27FC236}">
                <a16:creationId xmlns:a16="http://schemas.microsoft.com/office/drawing/2014/main" id="{3F174CB8-818B-42C0-C0EF-E326391EE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5F33FE-8C56-C9F3-FB75-D32E90BB1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2F136-12A9-4B4C-BE4C-072EEF9CDD63}" type="slidenum">
              <a:rPr lang="en-IN" smtClean="0"/>
              <a:t>‹#›</a:t>
            </a:fld>
            <a:endParaRPr lang="en-IN"/>
          </a:p>
        </p:txBody>
      </p:sp>
    </p:spTree>
    <p:extLst>
      <p:ext uri="{BB962C8B-B14F-4D97-AF65-F5344CB8AC3E}">
        <p14:creationId xmlns:p14="http://schemas.microsoft.com/office/powerpoint/2010/main" val="1564179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656FDD-6AF8-D778-27B8-9D7304F8DA10}"/>
              </a:ext>
            </a:extLst>
          </p:cNvPr>
          <p:cNvSpPr txBox="1"/>
          <p:nvPr/>
        </p:nvSpPr>
        <p:spPr>
          <a:xfrm>
            <a:off x="-34412" y="1250661"/>
            <a:ext cx="6096000" cy="701859"/>
          </a:xfrm>
          <a:prstGeom prst="rect">
            <a:avLst/>
          </a:prstGeom>
          <a:noFill/>
        </p:spPr>
        <p:txBody>
          <a:bodyPr wrap="square">
            <a:spAutoFit/>
          </a:bodyPr>
          <a:lstStyle/>
          <a:p>
            <a:pPr algn="ctr">
              <a:lnSpc>
                <a:spcPts val="5400"/>
              </a:lnSpc>
            </a:pPr>
            <a:r>
              <a:rPr lang="en-US" sz="3000" b="1" kern="0" spc="-24" dirty="0">
                <a:latin typeface="Times New Roman" panose="02020603050405020304" pitchFamily="18" charset="0"/>
                <a:ea typeface="Inter"/>
                <a:cs typeface="Times New Roman" panose="02020603050405020304" pitchFamily="18" charset="0"/>
              </a:rPr>
              <a:t>Business Intelligence (BI) </a:t>
            </a:r>
            <a:endParaRPr lang="en-US" sz="3000" dirty="0">
              <a:latin typeface="Times New Roman" panose="02020603050405020304" pitchFamily="18" charset="0"/>
              <a:ea typeface="Inter"/>
              <a:cs typeface="Times New Roman" panose="02020603050405020304" pitchFamily="18" charset="0"/>
            </a:endParaRPr>
          </a:p>
        </p:txBody>
      </p:sp>
      <p:sp>
        <p:nvSpPr>
          <p:cNvPr id="7" name="TextBox 6">
            <a:extLst>
              <a:ext uri="{FF2B5EF4-FFF2-40B4-BE49-F238E27FC236}">
                <a16:creationId xmlns:a16="http://schemas.microsoft.com/office/drawing/2014/main" id="{6C36C239-EA9F-292D-0472-C58A0D052AD9}"/>
              </a:ext>
            </a:extLst>
          </p:cNvPr>
          <p:cNvSpPr txBox="1"/>
          <p:nvPr/>
        </p:nvSpPr>
        <p:spPr>
          <a:xfrm>
            <a:off x="658761" y="3404877"/>
            <a:ext cx="6096000" cy="1644681"/>
          </a:xfrm>
          <a:prstGeom prst="rect">
            <a:avLst/>
          </a:prstGeom>
          <a:noFill/>
        </p:spPr>
        <p:txBody>
          <a:bodyPr wrap="square">
            <a:spAutoFit/>
          </a:bodyPr>
          <a:lstStyle/>
          <a:p>
            <a:r>
              <a:rPr lang="en-US" sz="1600" b="1" kern="0" spc="-24" dirty="0">
                <a:latin typeface="Times New Roman" panose="02020603050405020304" pitchFamily="18" charset="0"/>
                <a:ea typeface="Inter"/>
                <a:cs typeface="Times New Roman" panose="02020603050405020304" pitchFamily="18" charset="0"/>
              </a:rPr>
              <a:t>Name -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Abdul Hadi (123111347) </a:t>
            </a:r>
          </a:p>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Muhammad </a:t>
            </a:r>
            <a:r>
              <a:rPr lang="en-IN"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Altamash</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(123116091) </a:t>
            </a:r>
          </a:p>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Russel </a:t>
            </a:r>
            <a:r>
              <a:rPr lang="en-IN"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Mondayapurath</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(123115296) </a:t>
            </a:r>
          </a:p>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Siddhant Mishra (123100424)</a:t>
            </a:r>
          </a:p>
          <a:p>
            <a:pPr algn="ctr">
              <a:lnSpc>
                <a:spcPts val="5400"/>
              </a:lnSpc>
            </a:pPr>
            <a:endParaRPr lang="en-US" sz="1600" b="1" dirty="0">
              <a:latin typeface="Times New Roman" panose="02020603050405020304" pitchFamily="18" charset="0"/>
              <a:ea typeface="Inter"/>
              <a:cs typeface="Times New Roman" panose="02020603050405020304" pitchFamily="18" charset="0"/>
            </a:endParaRPr>
          </a:p>
        </p:txBody>
      </p:sp>
      <p:sp>
        <p:nvSpPr>
          <p:cNvPr id="9" name="TextBox 8">
            <a:extLst>
              <a:ext uri="{FF2B5EF4-FFF2-40B4-BE49-F238E27FC236}">
                <a16:creationId xmlns:a16="http://schemas.microsoft.com/office/drawing/2014/main" id="{6DB12161-6D0E-D22E-99FD-210F7D7692CE}"/>
              </a:ext>
            </a:extLst>
          </p:cNvPr>
          <p:cNvSpPr txBox="1"/>
          <p:nvPr/>
        </p:nvSpPr>
        <p:spPr>
          <a:xfrm>
            <a:off x="-1101212" y="4742553"/>
            <a:ext cx="6096000" cy="673839"/>
          </a:xfrm>
          <a:prstGeom prst="rect">
            <a:avLst/>
          </a:prstGeom>
          <a:noFill/>
        </p:spPr>
        <p:txBody>
          <a:bodyPr wrap="square">
            <a:spAutoFit/>
          </a:bodyPr>
          <a:lstStyle/>
          <a:p>
            <a:pPr algn="ctr">
              <a:lnSpc>
                <a:spcPts val="5400"/>
              </a:lnSpc>
            </a:pPr>
            <a:r>
              <a:rPr lang="en-US" sz="1600" b="1" kern="0" spc="-24" dirty="0">
                <a:latin typeface="Times New Roman" panose="02020603050405020304" pitchFamily="18" charset="0"/>
                <a:ea typeface="Inter"/>
                <a:cs typeface="Times New Roman" panose="02020603050405020304" pitchFamily="18" charset="0"/>
              </a:rPr>
              <a:t>Lecturer -  </a:t>
            </a:r>
            <a:r>
              <a:rPr lang="en-US" sz="1600" dirty="0">
                <a:latin typeface="Times New Roman" panose="02020603050405020304" pitchFamily="18" charset="0"/>
                <a:ea typeface="Inter"/>
                <a:cs typeface="Times New Roman" panose="02020603050405020304" pitchFamily="18" charset="0"/>
              </a:rPr>
              <a:t>Dr. Sheila </a:t>
            </a:r>
            <a:r>
              <a:rPr lang="en-US" sz="1600" dirty="0" err="1">
                <a:latin typeface="Times New Roman" panose="02020603050405020304" pitchFamily="18" charset="0"/>
                <a:ea typeface="Inter"/>
                <a:cs typeface="Times New Roman" panose="02020603050405020304" pitchFamily="18" charset="0"/>
              </a:rPr>
              <a:t>O’Riordan</a:t>
            </a:r>
            <a:endParaRPr lang="en-US" sz="1600" dirty="0">
              <a:latin typeface="Times New Roman" panose="02020603050405020304" pitchFamily="18" charset="0"/>
              <a:ea typeface="Inter"/>
              <a:cs typeface="Times New Roman" panose="02020603050405020304" pitchFamily="18" charset="0"/>
            </a:endParaRPr>
          </a:p>
        </p:txBody>
      </p:sp>
      <p:pic>
        <p:nvPicPr>
          <p:cNvPr id="10" name="Image 0">
            <a:extLst>
              <a:ext uri="{FF2B5EF4-FFF2-40B4-BE49-F238E27FC236}">
                <a16:creationId xmlns:a16="http://schemas.microsoft.com/office/drawing/2014/main" id="{0C1942D6-90AC-61DE-4A85-33751539ABCC}"/>
              </a:ext>
            </a:extLst>
          </p:cNvPr>
          <p:cNvPicPr>
            <a:picLocks noChangeAspect="1"/>
          </p:cNvPicPr>
          <p:nvPr/>
        </p:nvPicPr>
        <p:blipFill>
          <a:blip r:embed="rId4"/>
          <a:srcRect t="17571" b="17571"/>
          <a:stretch/>
        </p:blipFill>
        <p:spPr>
          <a:xfrm>
            <a:off x="6312310" y="0"/>
            <a:ext cx="5879690" cy="6858000"/>
          </a:xfrm>
          <a:prstGeom prst="rect">
            <a:avLst/>
          </a:prstGeom>
        </p:spPr>
      </p:pic>
      <p:pic>
        <p:nvPicPr>
          <p:cNvPr id="3" name="Recorded Sound">
            <a:hlinkClick r:id="" action="ppaction://media"/>
            <a:extLst>
              <a:ext uri="{FF2B5EF4-FFF2-40B4-BE49-F238E27FC236}">
                <a16:creationId xmlns:a16="http://schemas.microsoft.com/office/drawing/2014/main" id="{CA13B24D-1366-3DC1-37E5-5457E4D4B4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66186" y="2794361"/>
            <a:ext cx="487363" cy="487363"/>
          </a:xfrm>
          <a:prstGeom prst="rect">
            <a:avLst/>
          </a:prstGeom>
          <a:ln>
            <a:solidFill>
              <a:schemeClr val="tx1"/>
            </a:solidFill>
          </a:ln>
        </p:spPr>
      </p:pic>
    </p:spTree>
    <p:extLst>
      <p:ext uri="{BB962C8B-B14F-4D97-AF65-F5344CB8AC3E}">
        <p14:creationId xmlns:p14="http://schemas.microsoft.com/office/powerpoint/2010/main" val="1653345869"/>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98F43-7DC9-9B2B-AAF1-720533130F8E}"/>
              </a:ext>
            </a:extLst>
          </p:cNvPr>
          <p:cNvPicPr>
            <a:picLocks noChangeAspect="1"/>
          </p:cNvPicPr>
          <p:nvPr/>
        </p:nvPicPr>
        <p:blipFill>
          <a:blip r:embed="rId2">
            <a:alphaModFix/>
          </a:blip>
          <a:stretch>
            <a:fillRect/>
          </a:stretch>
        </p:blipFill>
        <p:spPr>
          <a:xfrm>
            <a:off x="5779910" y="0"/>
            <a:ext cx="6412090" cy="6857999"/>
          </a:xfrm>
          <a:prstGeom prst="rect">
            <a:avLst/>
          </a:prstGeom>
        </p:spPr>
      </p:pic>
      <p:sp>
        <p:nvSpPr>
          <p:cNvPr id="3" name="TextBox 2">
            <a:extLst>
              <a:ext uri="{FF2B5EF4-FFF2-40B4-BE49-F238E27FC236}">
                <a16:creationId xmlns:a16="http://schemas.microsoft.com/office/drawing/2014/main" id="{6A526E5E-6233-5A04-F9BB-010C314713BA}"/>
              </a:ext>
            </a:extLst>
          </p:cNvPr>
          <p:cNvSpPr txBox="1"/>
          <p:nvPr/>
        </p:nvSpPr>
        <p:spPr>
          <a:xfrm>
            <a:off x="668593" y="2916734"/>
            <a:ext cx="4178709" cy="1015663"/>
          </a:xfrm>
          <a:prstGeom prst="rect">
            <a:avLst/>
          </a:prstGeom>
          <a:noFill/>
        </p:spPr>
        <p:txBody>
          <a:bodyPr wrap="square" rtlCol="0">
            <a:spAutoFit/>
          </a:bodyPr>
          <a:lstStyle/>
          <a:p>
            <a:pPr algn="ctr"/>
            <a:r>
              <a:rPr lang="en-IN" sz="3000" b="1" dirty="0">
                <a:latin typeface="Times New Roman" panose="02020603050405020304" pitchFamily="18" charset="0"/>
                <a:cs typeface="Times New Roman" panose="02020603050405020304" pitchFamily="18" charset="0"/>
              </a:rPr>
              <a:t>KEY</a:t>
            </a:r>
          </a:p>
          <a:p>
            <a:pPr algn="ctr"/>
            <a:r>
              <a:rPr lang="en-IN" sz="3000" b="1" dirty="0">
                <a:latin typeface="Times New Roman" panose="02020603050405020304" pitchFamily="18" charset="0"/>
                <a:cs typeface="Times New Roman" panose="02020603050405020304" pitchFamily="18" charset="0"/>
              </a:rPr>
              <a:t>FINDINGS</a:t>
            </a:r>
          </a:p>
        </p:txBody>
      </p:sp>
    </p:spTree>
    <p:extLst>
      <p:ext uri="{BB962C8B-B14F-4D97-AF65-F5344CB8AC3E}">
        <p14:creationId xmlns:p14="http://schemas.microsoft.com/office/powerpoint/2010/main" val="373040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raph with red and green lines&#10;&#10;Description automatically generated">
            <a:extLst>
              <a:ext uri="{FF2B5EF4-FFF2-40B4-BE49-F238E27FC236}">
                <a16:creationId xmlns:a16="http://schemas.microsoft.com/office/drawing/2014/main" id="{41B11073-B8F3-B47E-AB70-9FCD004DA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53"/>
          <a:stretch/>
        </p:blipFill>
        <p:spPr bwMode="auto">
          <a:xfrm>
            <a:off x="0" y="0"/>
            <a:ext cx="6096000" cy="685800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CBE340-250F-64F2-C223-EA4389AE95AB}"/>
              </a:ext>
            </a:extLst>
          </p:cNvPr>
          <p:cNvSpPr txBox="1"/>
          <p:nvPr/>
        </p:nvSpPr>
        <p:spPr>
          <a:xfrm>
            <a:off x="6587614" y="1956620"/>
            <a:ext cx="4916129" cy="33239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Identify Audience Trends:</a:t>
            </a:r>
          </a:p>
          <a:p>
            <a:pPr algn="ctr"/>
            <a:r>
              <a:rPr lang="en-US" sz="1400" dirty="0">
                <a:latin typeface="Times New Roman" panose="02020603050405020304" pitchFamily="18" charset="0"/>
                <a:cs typeface="Times New Roman" panose="02020603050405020304" pitchFamily="18" charset="0"/>
              </a:rPr>
              <a:t>Monitoring the overall </a:t>
            </a:r>
            <a:r>
              <a:rPr lang="en-US" sz="1400" dirty="0">
                <a:solidFill>
                  <a:srgbClr val="C00000"/>
                </a:solidFill>
                <a:latin typeface="Times New Roman" panose="02020603050405020304" pitchFamily="18" charset="0"/>
                <a:cs typeface="Times New Roman" panose="02020603050405020304" pitchFamily="18" charset="0"/>
              </a:rPr>
              <a:t>sentiment trends</a:t>
            </a:r>
            <a:r>
              <a:rPr lang="en-US" sz="1400" dirty="0">
                <a:latin typeface="Times New Roman" panose="02020603050405020304" pitchFamily="18" charset="0"/>
                <a:cs typeface="Times New Roman" panose="02020603050405020304" pitchFamily="18" charset="0"/>
              </a:rPr>
              <a:t> enables a deeper understanding of audience reactions and preferences over time. This information can be utilized to inform future content creation and marketing strategies.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Spot Potential Turning Points:</a:t>
            </a:r>
          </a:p>
          <a:p>
            <a:pPr algn="ctr"/>
            <a:r>
              <a:rPr lang="en-US" sz="1400" dirty="0">
                <a:latin typeface="Times New Roman" panose="02020603050405020304" pitchFamily="18" charset="0"/>
                <a:cs typeface="Times New Roman" panose="02020603050405020304" pitchFamily="18" charset="0"/>
              </a:rPr>
              <a:t>By closely observing significant shifts in </a:t>
            </a:r>
            <a:r>
              <a:rPr lang="en-US" sz="1400" dirty="0">
                <a:solidFill>
                  <a:srgbClr val="C00000"/>
                </a:solidFill>
                <a:latin typeface="Times New Roman" panose="02020603050405020304" pitchFamily="18" charset="0"/>
                <a:cs typeface="Times New Roman" panose="02020603050405020304" pitchFamily="18" charset="0"/>
              </a:rPr>
              <a:t>sentiment trends</a:t>
            </a:r>
            <a:r>
              <a:rPr lang="en-US" sz="1400" dirty="0">
                <a:latin typeface="Times New Roman" panose="02020603050405020304" pitchFamily="18" charset="0"/>
                <a:cs typeface="Times New Roman" panose="02020603050405020304" pitchFamily="18" charset="0"/>
              </a:rPr>
              <a:t>, particularly those coinciding with specific events or movie releases, opportunities can be identified to capitalize on </a:t>
            </a:r>
            <a:r>
              <a:rPr lang="en-US" sz="1400" dirty="0">
                <a:solidFill>
                  <a:srgbClr val="C00000"/>
                </a:solidFill>
                <a:latin typeface="Times New Roman" panose="02020603050405020304" pitchFamily="18" charset="0"/>
                <a:cs typeface="Times New Roman" panose="02020603050405020304" pitchFamily="18" charset="0"/>
              </a:rPr>
              <a:t>positive sentiment </a:t>
            </a:r>
            <a:r>
              <a:rPr lang="en-US" sz="1400" dirty="0">
                <a:latin typeface="Times New Roman" panose="02020603050405020304" pitchFamily="18" charset="0"/>
                <a:cs typeface="Times New Roman" panose="02020603050405020304" pitchFamily="18" charset="0"/>
              </a:rPr>
              <a:t>trends and address concerns during periods of </a:t>
            </a:r>
            <a:r>
              <a:rPr lang="en-US" sz="1400" dirty="0">
                <a:solidFill>
                  <a:srgbClr val="C00000"/>
                </a:solidFill>
                <a:latin typeface="Times New Roman" panose="02020603050405020304" pitchFamily="18" charset="0"/>
                <a:cs typeface="Times New Roman" panose="02020603050405020304" pitchFamily="18" charset="0"/>
              </a:rPr>
              <a:t>negative sentiment</a:t>
            </a:r>
            <a:r>
              <a:rPr lang="en-US" sz="1400" dirty="0">
                <a:latin typeface="Times New Roman" panose="02020603050405020304" pitchFamily="18" charset="0"/>
                <a:cs typeface="Times New Roman" panose="02020603050405020304" pitchFamily="18" charset="0"/>
              </a:rPr>
              <a:t>.</a:t>
            </a: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FEF03B2-782B-CECF-3AF4-C56A58D78429}"/>
              </a:ext>
            </a:extLst>
          </p:cNvPr>
          <p:cNvSpPr txBox="1"/>
          <p:nvPr/>
        </p:nvSpPr>
        <p:spPr>
          <a:xfrm>
            <a:off x="6484375" y="717755"/>
            <a:ext cx="51226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Audience Trends Analysis</a:t>
            </a:r>
          </a:p>
        </p:txBody>
      </p:sp>
    </p:spTree>
    <p:extLst>
      <p:ext uri="{BB962C8B-B14F-4D97-AF65-F5344CB8AC3E}">
        <p14:creationId xmlns:p14="http://schemas.microsoft.com/office/powerpoint/2010/main" val="349381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CBE340-250F-64F2-C223-EA4389AE95AB}"/>
              </a:ext>
            </a:extLst>
          </p:cNvPr>
          <p:cNvSpPr txBox="1"/>
          <p:nvPr/>
        </p:nvSpPr>
        <p:spPr>
          <a:xfrm>
            <a:off x="6587614" y="1956620"/>
            <a:ext cx="4916129" cy="26776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Audience Engagement Trends:</a:t>
            </a:r>
          </a:p>
          <a:p>
            <a:pPr algn="ctr"/>
            <a:r>
              <a:rPr lang="en-US" sz="1400" dirty="0">
                <a:latin typeface="Times New Roman" panose="02020603050405020304" pitchFamily="18" charset="0"/>
                <a:cs typeface="Times New Roman" panose="02020603050405020304" pitchFamily="18" charset="0"/>
              </a:rPr>
              <a:t>Analyzing the</a:t>
            </a:r>
            <a:r>
              <a:rPr lang="en-US" sz="1400" dirty="0">
                <a:solidFill>
                  <a:srgbClr val="C00000"/>
                </a:solidFill>
                <a:latin typeface="Times New Roman" panose="02020603050405020304" pitchFamily="18" charset="0"/>
                <a:cs typeface="Times New Roman" panose="02020603050405020304" pitchFamily="18" charset="0"/>
              </a:rPr>
              <a:t> audience trend</a:t>
            </a:r>
            <a:r>
              <a:rPr lang="en-US" sz="1400" dirty="0">
                <a:latin typeface="Times New Roman" panose="02020603050405020304" pitchFamily="18" charset="0"/>
                <a:cs typeface="Times New Roman" panose="02020603050405020304" pitchFamily="18" charset="0"/>
              </a:rPr>
              <a:t> from 2010 to 2024 reveals that both negative and positive reviews peaked during the streaming release and the COVID-19 pandemic period, when a larger and newer audience started watching old movies (released in 2010). Moreover, negative reviews stabilized during the post-pandemic period, while positive reviews varied.</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Impact of Lead Actor's Achievements:</a:t>
            </a:r>
          </a:p>
          <a:p>
            <a:pPr algn="ctr"/>
            <a:r>
              <a:rPr lang="en-US" sz="1400" dirty="0">
                <a:latin typeface="Times New Roman" panose="02020603050405020304" pitchFamily="18" charset="0"/>
                <a:cs typeface="Times New Roman" panose="02020603050405020304" pitchFamily="18" charset="0"/>
              </a:rPr>
              <a:t>The peak in negative and positive </a:t>
            </a:r>
            <a:r>
              <a:rPr lang="en-US" sz="1400" dirty="0">
                <a:solidFill>
                  <a:srgbClr val="C00000"/>
                </a:solidFill>
                <a:latin typeface="Times New Roman" panose="02020603050405020304" pitchFamily="18" charset="0"/>
                <a:cs typeface="Times New Roman" panose="02020603050405020304" pitchFamily="18" charset="0"/>
              </a:rPr>
              <a:t>audience engagements</a:t>
            </a:r>
            <a:r>
              <a:rPr lang="en-US" sz="1400" dirty="0">
                <a:latin typeface="Times New Roman" panose="02020603050405020304" pitchFamily="18" charset="0"/>
                <a:cs typeface="Times New Roman" panose="02020603050405020304" pitchFamily="18" charset="0"/>
              </a:rPr>
              <a:t> for old movies coincides with lead actor Leonardo DiCaprio winning the Best Actor Oscar in 2016.</a:t>
            </a:r>
          </a:p>
        </p:txBody>
      </p:sp>
      <p:sp>
        <p:nvSpPr>
          <p:cNvPr id="10" name="TextBox 9">
            <a:extLst>
              <a:ext uri="{FF2B5EF4-FFF2-40B4-BE49-F238E27FC236}">
                <a16:creationId xmlns:a16="http://schemas.microsoft.com/office/drawing/2014/main" id="{2FEF03B2-782B-CECF-3AF4-C56A58D78429}"/>
              </a:ext>
            </a:extLst>
          </p:cNvPr>
          <p:cNvSpPr txBox="1"/>
          <p:nvPr/>
        </p:nvSpPr>
        <p:spPr>
          <a:xfrm>
            <a:off x="6469626" y="442452"/>
            <a:ext cx="5122606"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Positive &amp; Negative Audience Engagement Over Years</a:t>
            </a:r>
          </a:p>
        </p:txBody>
      </p:sp>
      <p:pic>
        <p:nvPicPr>
          <p:cNvPr id="2054" name="Picture 6" descr="A graph with red and green lines&#10;&#10;Description automatically generated">
            <a:extLst>
              <a:ext uri="{FF2B5EF4-FFF2-40B4-BE49-F238E27FC236}">
                <a16:creationId xmlns:a16="http://schemas.microsoft.com/office/drawing/2014/main" id="{2E10FAAE-26EF-6CB6-EB39-B270FB43A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93160" cy="31364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 graph with red and blue lines&#10;&#10;Description automatically generated">
            <a:extLst>
              <a:ext uri="{FF2B5EF4-FFF2-40B4-BE49-F238E27FC236}">
                <a16:creationId xmlns:a16="http://schemas.microsoft.com/office/drawing/2014/main" id="{9E07ABB8-2BDA-3E85-9E4A-0AA86DE1E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4142"/>
            <a:ext cx="5793160" cy="35838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6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CBE340-250F-64F2-C223-EA4389AE95AB}"/>
              </a:ext>
            </a:extLst>
          </p:cNvPr>
          <p:cNvSpPr txBox="1"/>
          <p:nvPr/>
        </p:nvSpPr>
        <p:spPr>
          <a:xfrm>
            <a:off x="6572864" y="1494504"/>
            <a:ext cx="4916129" cy="46166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Audience Preference by Genre:</a:t>
            </a:r>
          </a:p>
          <a:p>
            <a:pPr algn="ctr"/>
            <a:r>
              <a:rPr lang="en-US" sz="1400" dirty="0">
                <a:latin typeface="Times New Roman" panose="02020603050405020304" pitchFamily="18" charset="0"/>
                <a:cs typeface="Times New Roman" panose="02020603050405020304" pitchFamily="18" charset="0"/>
              </a:rPr>
              <a:t>Identify which genres elicit the highest proportion of </a:t>
            </a:r>
            <a:r>
              <a:rPr lang="en-US" sz="1400" dirty="0">
                <a:solidFill>
                  <a:srgbClr val="C00000"/>
                </a:solidFill>
                <a:latin typeface="Times New Roman" panose="02020603050405020304" pitchFamily="18" charset="0"/>
                <a:cs typeface="Times New Roman" panose="02020603050405020304" pitchFamily="18" charset="0"/>
              </a:rPr>
              <a:t>positive sentiment</a:t>
            </a:r>
            <a:r>
              <a:rPr lang="en-US" sz="1400" dirty="0">
                <a:latin typeface="Times New Roman" panose="02020603050405020304" pitchFamily="18" charset="0"/>
                <a:cs typeface="Times New Roman" panose="02020603050405020304" pitchFamily="18" charset="0"/>
              </a:rPr>
              <a:t>. Focus on producing content within these genres to maximize audience satisfaction and engagement.</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Genre-Specific Challenges:</a:t>
            </a:r>
          </a:p>
          <a:p>
            <a:pPr algn="ctr"/>
            <a:r>
              <a:rPr lang="en-US" sz="1400" dirty="0">
                <a:latin typeface="Times New Roman" panose="02020603050405020304" pitchFamily="18" charset="0"/>
                <a:cs typeface="Times New Roman" panose="02020603050405020304" pitchFamily="18" charset="0"/>
              </a:rPr>
              <a:t>Recognize any disparities in sentiment distribution across genres, indicating potential challenges or opportunities for improvement in content creation or marketing strategies.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Content Strategy Alignment:</a:t>
            </a:r>
          </a:p>
          <a:p>
            <a:pPr algn="ctr"/>
            <a:r>
              <a:rPr lang="en-US" sz="1400" dirty="0">
                <a:latin typeface="Times New Roman" panose="02020603050405020304" pitchFamily="18" charset="0"/>
                <a:cs typeface="Times New Roman" panose="02020603050405020304" pitchFamily="18" charset="0"/>
              </a:rPr>
              <a:t>Align content creation efforts with </a:t>
            </a:r>
            <a:r>
              <a:rPr lang="en-US" sz="1400" dirty="0">
                <a:solidFill>
                  <a:srgbClr val="C00000"/>
                </a:solidFill>
                <a:latin typeface="Times New Roman" panose="02020603050405020304" pitchFamily="18" charset="0"/>
                <a:cs typeface="Times New Roman" panose="02020603050405020304" pitchFamily="18" charset="0"/>
              </a:rPr>
              <a:t>audience sentiment preferences</a:t>
            </a:r>
            <a:r>
              <a:rPr lang="en-US" sz="1400" dirty="0">
                <a:latin typeface="Times New Roman" panose="02020603050405020304" pitchFamily="18" charset="0"/>
                <a:cs typeface="Times New Roman" panose="02020603050405020304" pitchFamily="18" charset="0"/>
              </a:rPr>
              <a:t> for each genre. Emphasize genres with a higher proportion of </a:t>
            </a:r>
            <a:r>
              <a:rPr lang="en-US" sz="1400" dirty="0">
                <a:solidFill>
                  <a:srgbClr val="C00000"/>
                </a:solidFill>
                <a:latin typeface="Times New Roman" panose="02020603050405020304" pitchFamily="18" charset="0"/>
                <a:cs typeface="Times New Roman" panose="02020603050405020304" pitchFamily="18" charset="0"/>
              </a:rPr>
              <a:t>positive sentiment</a:t>
            </a:r>
            <a:r>
              <a:rPr lang="en-US" sz="1400" dirty="0">
                <a:latin typeface="Times New Roman" panose="02020603050405020304" pitchFamily="18" charset="0"/>
                <a:cs typeface="Times New Roman" panose="02020603050405020304" pitchFamily="18" charset="0"/>
              </a:rPr>
              <a:t> in future production planning and investment decisions.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Continuous Genre Analysis:</a:t>
            </a:r>
          </a:p>
          <a:p>
            <a:pPr algn="ctr"/>
            <a:r>
              <a:rPr lang="en-US" sz="1400" dirty="0">
                <a:latin typeface="Times New Roman" panose="02020603050405020304" pitchFamily="18" charset="0"/>
                <a:cs typeface="Times New Roman" panose="02020603050405020304" pitchFamily="18" charset="0"/>
              </a:rPr>
              <a:t>Continuously monitor </a:t>
            </a:r>
            <a:r>
              <a:rPr lang="en-US" sz="1400" dirty="0">
                <a:solidFill>
                  <a:srgbClr val="C00000"/>
                </a:solidFill>
                <a:latin typeface="Times New Roman" panose="02020603050405020304" pitchFamily="18" charset="0"/>
                <a:cs typeface="Times New Roman" panose="02020603050405020304" pitchFamily="18" charset="0"/>
              </a:rPr>
              <a:t>sentiment distribution trends</a:t>
            </a:r>
            <a:r>
              <a:rPr lang="en-US" sz="1400" dirty="0">
                <a:latin typeface="Times New Roman" panose="02020603050405020304" pitchFamily="18" charset="0"/>
                <a:cs typeface="Times New Roman" panose="02020603050405020304" pitchFamily="18" charset="0"/>
              </a:rPr>
              <a:t> across genres to adapt strategies and remain responsive to shifting audience preferences and market dynamics.</a:t>
            </a:r>
          </a:p>
          <a:p>
            <a:pPr algn="ct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FEF03B2-782B-CECF-3AF4-C56A58D78429}"/>
              </a:ext>
            </a:extLst>
          </p:cNvPr>
          <p:cNvSpPr txBox="1"/>
          <p:nvPr/>
        </p:nvSpPr>
        <p:spPr>
          <a:xfrm>
            <a:off x="6469626" y="442452"/>
            <a:ext cx="51226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Sentiment Distribution for Three Genres </a:t>
            </a:r>
          </a:p>
        </p:txBody>
      </p:sp>
      <p:pic>
        <p:nvPicPr>
          <p:cNvPr id="3074" name="Picture 2" descr="A graph with green bars&#10;&#10;Description automatically generated">
            <a:extLst>
              <a:ext uri="{FF2B5EF4-FFF2-40B4-BE49-F238E27FC236}">
                <a16:creationId xmlns:a16="http://schemas.microsoft.com/office/drawing/2014/main" id="{7573113C-3AD9-26FC-7C3F-36F47F6EFC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52"/>
          <a:stretch/>
        </p:blipFill>
        <p:spPr bwMode="auto">
          <a:xfrm>
            <a:off x="1" y="0"/>
            <a:ext cx="5722374"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21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CBE340-250F-64F2-C223-EA4389AE95AB}"/>
              </a:ext>
            </a:extLst>
          </p:cNvPr>
          <p:cNvSpPr txBox="1"/>
          <p:nvPr/>
        </p:nvSpPr>
        <p:spPr>
          <a:xfrm>
            <a:off x="6587614" y="1956620"/>
            <a:ext cx="4916129"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Leverage Strengths in Marketing:</a:t>
            </a:r>
          </a:p>
          <a:p>
            <a:pPr algn="ctr"/>
            <a:r>
              <a:rPr lang="en-US" sz="1400" dirty="0">
                <a:latin typeface="Times New Roman" panose="02020603050405020304" pitchFamily="18" charset="0"/>
                <a:cs typeface="Times New Roman" panose="02020603050405020304" pitchFamily="18" charset="0"/>
              </a:rPr>
              <a:t>Highlight Warner Bros. productions to IMDB users and the general audience, emphasizing </a:t>
            </a:r>
            <a:r>
              <a:rPr lang="en-US" sz="1400" dirty="0">
                <a:solidFill>
                  <a:srgbClr val="C00000"/>
                </a:solidFill>
                <a:latin typeface="Times New Roman" panose="02020603050405020304" pitchFamily="18" charset="0"/>
                <a:cs typeface="Times New Roman" panose="02020603050405020304" pitchFamily="18" charset="0"/>
              </a:rPr>
              <a:t>positive ratings</a:t>
            </a:r>
            <a:r>
              <a:rPr lang="en-US" sz="1400" dirty="0">
                <a:latin typeface="Times New Roman" panose="02020603050405020304" pitchFamily="18" charset="0"/>
                <a:cs typeface="Times New Roman" panose="02020603050405020304" pitchFamily="18" charset="0"/>
              </a:rPr>
              <a:t> and audience appeal. For Rotten Tomato critics' preference, focus on showcasing Lionsgate and 20th Century Fox productions, highlighting </a:t>
            </a:r>
            <a:r>
              <a:rPr lang="en-US" sz="1400" dirty="0">
                <a:solidFill>
                  <a:srgbClr val="C00000"/>
                </a:solidFill>
                <a:latin typeface="Times New Roman" panose="02020603050405020304" pitchFamily="18" charset="0"/>
                <a:cs typeface="Times New Roman" panose="02020603050405020304" pitchFamily="18" charset="0"/>
              </a:rPr>
              <a:t>critical acclaim </a:t>
            </a:r>
            <a:r>
              <a:rPr lang="en-US" sz="1400" dirty="0">
                <a:latin typeface="Times New Roman" panose="02020603050405020304" pitchFamily="18" charset="0"/>
                <a:cs typeface="Times New Roman" panose="02020603050405020304" pitchFamily="18" charset="0"/>
              </a:rPr>
              <a:t>and review scores.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Diversify Content Strategy:</a:t>
            </a:r>
          </a:p>
          <a:p>
            <a:pPr algn="ctr"/>
            <a:r>
              <a:rPr lang="en-US" sz="1400" dirty="0">
                <a:latin typeface="Times New Roman" panose="02020603050405020304" pitchFamily="18" charset="0"/>
                <a:cs typeface="Times New Roman" panose="02020603050405020304" pitchFamily="18" charset="0"/>
              </a:rPr>
              <a:t>Consider diversifying content partnerships and collaborations across production houses to cater to both IMDB user preferences and Rotten Tomato critic preferences. This approach can help broaden </a:t>
            </a:r>
            <a:r>
              <a:rPr lang="en-US" sz="1400" dirty="0">
                <a:solidFill>
                  <a:srgbClr val="C00000"/>
                </a:solidFill>
                <a:latin typeface="Times New Roman" panose="02020603050405020304" pitchFamily="18" charset="0"/>
                <a:cs typeface="Times New Roman" panose="02020603050405020304" pitchFamily="18" charset="0"/>
              </a:rPr>
              <a:t>audience reach </a:t>
            </a:r>
            <a:r>
              <a:rPr lang="en-US" sz="1400" dirty="0">
                <a:latin typeface="Times New Roman" panose="02020603050405020304" pitchFamily="18" charset="0"/>
                <a:cs typeface="Times New Roman" panose="02020603050405020304" pitchFamily="18" charset="0"/>
              </a:rPr>
              <a:t>and appeal across different platforms and demographics.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Targeted Promotional Campaigns:</a:t>
            </a:r>
          </a:p>
          <a:p>
            <a:pPr algn="ctr"/>
            <a:r>
              <a:rPr lang="en-US" sz="1400" dirty="0">
                <a:latin typeface="Times New Roman" panose="02020603050405020304" pitchFamily="18" charset="0"/>
                <a:cs typeface="Times New Roman" panose="02020603050405020304" pitchFamily="18" charset="0"/>
              </a:rPr>
              <a:t>Tailor promotional campaigns to specific audience segments based on their preferred</a:t>
            </a:r>
            <a:r>
              <a:rPr lang="en-US" sz="1400" dirty="0">
                <a:solidFill>
                  <a:srgbClr val="C00000"/>
                </a:solidFill>
                <a:latin typeface="Times New Roman" panose="02020603050405020304" pitchFamily="18" charset="0"/>
                <a:cs typeface="Times New Roman" panose="02020603050405020304" pitchFamily="18" charset="0"/>
              </a:rPr>
              <a:t> rating platforms</a:t>
            </a:r>
            <a:r>
              <a:rPr lang="en-US" sz="1400" dirty="0">
                <a:latin typeface="Times New Roman" panose="02020603050405020304" pitchFamily="18" charset="0"/>
                <a:cs typeface="Times New Roman" panose="02020603050405020304" pitchFamily="18" charset="0"/>
              </a:rPr>
              <a:t>. Craft marketing messages that resonate with the preferences of IMDB users for Warner Bros. productions and Rotten Tomato critics for Lionsgate and 20th Century Fox productions.</a:t>
            </a:r>
          </a:p>
        </p:txBody>
      </p:sp>
      <p:sp>
        <p:nvSpPr>
          <p:cNvPr id="10" name="TextBox 9">
            <a:extLst>
              <a:ext uri="{FF2B5EF4-FFF2-40B4-BE49-F238E27FC236}">
                <a16:creationId xmlns:a16="http://schemas.microsoft.com/office/drawing/2014/main" id="{2FEF03B2-782B-CECF-3AF4-C56A58D78429}"/>
              </a:ext>
            </a:extLst>
          </p:cNvPr>
          <p:cNvSpPr txBox="1"/>
          <p:nvPr/>
        </p:nvSpPr>
        <p:spPr>
          <a:xfrm>
            <a:off x="6469626" y="442452"/>
            <a:ext cx="5122606"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IMDB &amp; Tomato Rating for Production Houses Showing Opposite Average </a:t>
            </a:r>
          </a:p>
        </p:txBody>
      </p:sp>
      <p:pic>
        <p:nvPicPr>
          <p:cNvPr id="4098" name="Picture 2" descr="A graph of different colored squares&#10;&#10;Description automatically generated with medium confidence">
            <a:extLst>
              <a:ext uri="{FF2B5EF4-FFF2-40B4-BE49-F238E27FC236}">
                <a16:creationId xmlns:a16="http://schemas.microsoft.com/office/drawing/2014/main" id="{B3BF92E5-C0EA-6C67-FB66-2B0D756A5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80"/>
          <a:stretch/>
        </p:blipFill>
        <p:spPr bwMode="auto">
          <a:xfrm>
            <a:off x="0" y="0"/>
            <a:ext cx="5722375"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56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CBE340-250F-64F2-C223-EA4389AE95AB}"/>
              </a:ext>
            </a:extLst>
          </p:cNvPr>
          <p:cNvSpPr txBox="1"/>
          <p:nvPr/>
        </p:nvSpPr>
        <p:spPr>
          <a:xfrm>
            <a:off x="6587614" y="1956620"/>
            <a:ext cx="4916129" cy="46166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Analyze Positive Keywords:</a:t>
            </a:r>
          </a:p>
          <a:p>
            <a:pPr algn="ctr"/>
            <a:r>
              <a:rPr lang="en-US" sz="1400" dirty="0">
                <a:latin typeface="Times New Roman" panose="02020603050405020304" pitchFamily="18" charset="0"/>
                <a:cs typeface="Times New Roman" panose="02020603050405020304" pitchFamily="18" charset="0"/>
              </a:rPr>
              <a:t>By identifying the most commonly used </a:t>
            </a:r>
            <a:r>
              <a:rPr lang="en-US" sz="1400" dirty="0">
                <a:solidFill>
                  <a:srgbClr val="C00000"/>
                </a:solidFill>
                <a:latin typeface="Times New Roman" panose="02020603050405020304" pitchFamily="18" charset="0"/>
                <a:cs typeface="Times New Roman" panose="02020603050405020304" pitchFamily="18" charset="0"/>
              </a:rPr>
              <a:t>positive keywords</a:t>
            </a:r>
            <a:r>
              <a:rPr lang="en-US" sz="1400" dirty="0">
                <a:latin typeface="Times New Roman" panose="02020603050405020304" pitchFamily="18" charset="0"/>
                <a:cs typeface="Times New Roman" panose="02020603050405020304" pitchFamily="18" charset="0"/>
              </a:rPr>
              <a:t> associated with movies of different genres, the production house can uncover themes, elements, and characteristics that resonate well with audiences. This analysis enables the prioritization of acquiring the rights to movies that align with these </a:t>
            </a:r>
            <a:r>
              <a:rPr lang="en-US" sz="1400" dirty="0">
                <a:solidFill>
                  <a:srgbClr val="C00000"/>
                </a:solidFill>
                <a:latin typeface="Times New Roman" panose="02020603050405020304" pitchFamily="18" charset="0"/>
                <a:cs typeface="Times New Roman" panose="02020603050405020304" pitchFamily="18" charset="0"/>
              </a:rPr>
              <a:t>positive sentiments</a:t>
            </a:r>
            <a:r>
              <a:rPr lang="en-US" sz="1400" dirty="0">
                <a:latin typeface="Times New Roman" panose="02020603050405020304" pitchFamily="18" charset="0"/>
                <a:cs typeface="Times New Roman" panose="02020603050405020304" pitchFamily="18" charset="0"/>
              </a:rPr>
              <a:t>.</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Understand Negative Keywords:</a:t>
            </a:r>
          </a:p>
          <a:p>
            <a:pPr algn="ctr"/>
            <a:r>
              <a:rPr lang="en-US" sz="1400" dirty="0">
                <a:latin typeface="Times New Roman" panose="02020603050405020304" pitchFamily="18" charset="0"/>
                <a:cs typeface="Times New Roman" panose="02020603050405020304" pitchFamily="18" charset="0"/>
              </a:rPr>
              <a:t>Examining the </a:t>
            </a:r>
            <a:r>
              <a:rPr lang="en-US" sz="1400" dirty="0">
                <a:solidFill>
                  <a:srgbClr val="C00000"/>
                </a:solidFill>
                <a:latin typeface="Times New Roman" panose="02020603050405020304" pitchFamily="18" charset="0"/>
                <a:cs typeface="Times New Roman" panose="02020603050405020304" pitchFamily="18" charset="0"/>
              </a:rPr>
              <a:t>negative keywords</a:t>
            </a:r>
            <a:r>
              <a:rPr lang="en-US" sz="1400" dirty="0">
                <a:latin typeface="Times New Roman" panose="02020603050405020304" pitchFamily="18" charset="0"/>
                <a:cs typeface="Times New Roman" panose="02020603050405020304" pitchFamily="18" charset="0"/>
              </a:rPr>
              <a:t> used to describe movies allows the production house to avoid acquiring the rights to films with less favored elements. By understanding these </a:t>
            </a:r>
            <a:r>
              <a:rPr lang="en-US" sz="1400" dirty="0">
                <a:solidFill>
                  <a:srgbClr val="C00000"/>
                </a:solidFill>
                <a:latin typeface="Times New Roman" panose="02020603050405020304" pitchFamily="18" charset="0"/>
                <a:cs typeface="Times New Roman" panose="02020603050405020304" pitchFamily="18" charset="0"/>
              </a:rPr>
              <a:t>negative sentiments</a:t>
            </a:r>
            <a:r>
              <a:rPr lang="en-US" sz="1400" dirty="0">
                <a:latin typeface="Times New Roman" panose="02020603050405020304" pitchFamily="18" charset="0"/>
                <a:cs typeface="Times New Roman" panose="02020603050405020304" pitchFamily="18" charset="0"/>
              </a:rPr>
              <a:t>, the production house can reduce the risk of investing in underperforming projects.</a:t>
            </a: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Minimize Potential Risks:</a:t>
            </a:r>
          </a:p>
          <a:p>
            <a:pPr algn="ctr"/>
            <a:r>
              <a:rPr lang="en-US" sz="1400" dirty="0">
                <a:latin typeface="Times New Roman" panose="02020603050405020304" pitchFamily="18" charset="0"/>
                <a:cs typeface="Times New Roman" panose="02020603050405020304" pitchFamily="18" charset="0"/>
              </a:rPr>
              <a:t>Utilizing negative keyword research helps the production house avoid acquiring the rights to movies that may face backlash or underperform due to audience aversion to certain elements. This proactive approach mitigates financial risks and optimizes return on investment.</a:t>
            </a:r>
          </a:p>
        </p:txBody>
      </p:sp>
      <p:sp>
        <p:nvSpPr>
          <p:cNvPr id="10" name="TextBox 9">
            <a:extLst>
              <a:ext uri="{FF2B5EF4-FFF2-40B4-BE49-F238E27FC236}">
                <a16:creationId xmlns:a16="http://schemas.microsoft.com/office/drawing/2014/main" id="{2FEF03B2-782B-CECF-3AF4-C56A58D78429}"/>
              </a:ext>
            </a:extLst>
          </p:cNvPr>
          <p:cNvSpPr txBox="1"/>
          <p:nvPr/>
        </p:nvSpPr>
        <p:spPr>
          <a:xfrm>
            <a:off x="6469626" y="442452"/>
            <a:ext cx="5122606"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Positive &amp; Negative Keyword Distribution by Genre</a:t>
            </a:r>
          </a:p>
        </p:txBody>
      </p:sp>
      <p:pic>
        <p:nvPicPr>
          <p:cNvPr id="5124" name="Picture 4" descr="A graph of keywords distribution&#10;&#10;Description automatically generated">
            <a:extLst>
              <a:ext uri="{FF2B5EF4-FFF2-40B4-BE49-F238E27FC236}">
                <a16:creationId xmlns:a16="http://schemas.microsoft.com/office/drawing/2014/main" id="{D5BE0A68-0871-4C1B-90AF-C07B14CAD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722376" cy="31878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A graph of different colored bars&#10;&#10;Description automatically generated">
            <a:extLst>
              <a:ext uri="{FF2B5EF4-FFF2-40B4-BE49-F238E27FC236}">
                <a16:creationId xmlns:a16="http://schemas.microsoft.com/office/drawing/2014/main" id="{6C6A6BA4-B505-0B66-77E7-2CFADD7A6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93806"/>
            <a:ext cx="5722374" cy="35641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5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2862C9-E591-50E2-CA84-028EE4FC6C00}"/>
              </a:ext>
            </a:extLst>
          </p:cNvPr>
          <p:cNvSpPr txBox="1"/>
          <p:nvPr/>
        </p:nvSpPr>
        <p:spPr>
          <a:xfrm>
            <a:off x="707923" y="2231923"/>
            <a:ext cx="10943303" cy="36084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To </a:t>
            </a:r>
            <a:r>
              <a:rPr lang="en-US" sz="1400" dirty="0">
                <a:solidFill>
                  <a:srgbClr val="C00000"/>
                </a:solidFill>
                <a:latin typeface="Times New Roman" panose="02020603050405020304" pitchFamily="18" charset="0"/>
                <a:cs typeface="Times New Roman" panose="02020603050405020304" pitchFamily="18" charset="0"/>
              </a:rPr>
              <a:t>maximize audience engagement </a:t>
            </a:r>
            <a:r>
              <a:rPr lang="en-US" sz="1400" dirty="0">
                <a:latin typeface="Times New Roman" panose="02020603050405020304" pitchFamily="18" charset="0"/>
                <a:cs typeface="Times New Roman" panose="02020603050405020304" pitchFamily="18" charset="0"/>
              </a:rPr>
              <a:t>and satisfaction, Salt Productions should carefully consider release timing and streaming availability. By analyzing </a:t>
            </a:r>
            <a:r>
              <a:rPr lang="en-US" sz="1400" dirty="0">
                <a:solidFill>
                  <a:srgbClr val="C00000"/>
                </a:solidFill>
                <a:latin typeface="Times New Roman" panose="02020603050405020304" pitchFamily="18" charset="0"/>
                <a:cs typeface="Times New Roman" panose="02020603050405020304" pitchFamily="18" charset="0"/>
              </a:rPr>
              <a:t>audience sentiment </a:t>
            </a:r>
            <a:r>
              <a:rPr lang="en-US" sz="1400" dirty="0">
                <a:latin typeface="Times New Roman" panose="02020603050405020304" pitchFamily="18" charset="0"/>
                <a:cs typeface="Times New Roman" panose="02020603050405020304" pitchFamily="18" charset="0"/>
              </a:rPr>
              <a:t>around original and streaming release dates, Salt Productions can optimize release strategies. Identifying critical events and continuously monitoring evolving </a:t>
            </a:r>
            <a:r>
              <a:rPr lang="en-US" sz="1400" dirty="0">
                <a:solidFill>
                  <a:srgbClr val="C00000"/>
                </a:solidFill>
                <a:latin typeface="Times New Roman" panose="02020603050405020304" pitchFamily="18" charset="0"/>
                <a:cs typeface="Times New Roman" panose="02020603050405020304" pitchFamily="18" charset="0"/>
              </a:rPr>
              <a:t>audience sentiment trends </a:t>
            </a:r>
            <a:r>
              <a:rPr lang="en-US" sz="1400" dirty="0">
                <a:latin typeface="Times New Roman" panose="02020603050405020304" pitchFamily="18" charset="0"/>
                <a:cs typeface="Times New Roman" panose="02020603050405020304" pitchFamily="18" charset="0"/>
              </a:rPr>
              <a:t>will help Salt Productions adapt its strategies effectively. To align content creation efforts with audience preferences, Salt Productions should focus on producing content within genres that elicit the highest proportion of </a:t>
            </a:r>
            <a:r>
              <a:rPr lang="en-US" sz="1400" dirty="0">
                <a:solidFill>
                  <a:srgbClr val="C00000"/>
                </a:solidFill>
                <a:latin typeface="Times New Roman" panose="02020603050405020304" pitchFamily="18" charset="0"/>
                <a:cs typeface="Times New Roman" panose="02020603050405020304" pitchFamily="18" charset="0"/>
              </a:rPr>
              <a:t>positive sentiment</a:t>
            </a:r>
            <a:r>
              <a:rPr lang="en-US" sz="1400" dirty="0">
                <a:latin typeface="Times New Roman" panose="02020603050405020304" pitchFamily="18" charset="0"/>
                <a:cs typeface="Times New Roman" panose="02020603050405020304" pitchFamily="18" charset="0"/>
              </a:rPr>
              <a:t>. Continuous genre analysis will allow Salt Productions to emphasize genres with more </a:t>
            </a:r>
            <a:r>
              <a:rPr lang="en-US" sz="1400" dirty="0">
                <a:solidFill>
                  <a:srgbClr val="C00000"/>
                </a:solidFill>
                <a:latin typeface="Times New Roman" panose="02020603050405020304" pitchFamily="18" charset="0"/>
                <a:cs typeface="Times New Roman" panose="02020603050405020304" pitchFamily="18" charset="0"/>
              </a:rPr>
              <a:t>positive sentiment </a:t>
            </a:r>
            <a:r>
              <a:rPr lang="en-US" sz="1400" dirty="0">
                <a:latin typeface="Times New Roman" panose="02020603050405020304" pitchFamily="18" charset="0"/>
                <a:cs typeface="Times New Roman" panose="02020603050405020304" pitchFamily="18" charset="0"/>
              </a:rPr>
              <a:t>in future production planning and investment decisions. </a:t>
            </a:r>
          </a:p>
          <a:p>
            <a:pPr>
              <a:lnSpc>
                <a:spcPct val="150000"/>
              </a:lnSpc>
            </a:pPr>
            <a:r>
              <a:rPr lang="en-US" sz="1400" dirty="0">
                <a:latin typeface="Times New Roman" panose="02020603050405020304" pitchFamily="18" charset="0"/>
                <a:cs typeface="Times New Roman" panose="02020603050405020304" pitchFamily="18" charset="0"/>
              </a:rPr>
              <a:t>Diversifying </a:t>
            </a:r>
            <a:r>
              <a:rPr lang="en-US" sz="1400" dirty="0">
                <a:solidFill>
                  <a:srgbClr val="C00000"/>
                </a:solidFill>
                <a:latin typeface="Times New Roman" panose="02020603050405020304" pitchFamily="18" charset="0"/>
                <a:cs typeface="Times New Roman" panose="02020603050405020304" pitchFamily="18" charset="0"/>
              </a:rPr>
              <a:t>content partnerships </a:t>
            </a:r>
            <a:r>
              <a:rPr lang="en-US" sz="1400" dirty="0">
                <a:latin typeface="Times New Roman" panose="02020603050405020304" pitchFamily="18" charset="0"/>
                <a:cs typeface="Times New Roman" panose="02020603050405020304" pitchFamily="18" charset="0"/>
              </a:rPr>
              <a:t>and collaborations across production houses will broaden </a:t>
            </a:r>
            <a:r>
              <a:rPr lang="en-US" sz="1400" dirty="0">
                <a:solidFill>
                  <a:srgbClr val="C00000"/>
                </a:solidFill>
                <a:latin typeface="Times New Roman" panose="02020603050405020304" pitchFamily="18" charset="0"/>
                <a:cs typeface="Times New Roman" panose="02020603050405020304" pitchFamily="18" charset="0"/>
              </a:rPr>
              <a:t>audience reach </a:t>
            </a:r>
            <a:r>
              <a:rPr lang="en-US" sz="1400" dirty="0">
                <a:latin typeface="Times New Roman" panose="02020603050405020304" pitchFamily="18" charset="0"/>
                <a:cs typeface="Times New Roman" panose="02020603050405020304" pitchFamily="18" charset="0"/>
              </a:rPr>
              <a:t>and appeal across different platforms and demographics. Tailoring promotional campaigns to specific audience segments based on their preferred rating platforms is also crucial for Salt Productions' success.</a:t>
            </a:r>
          </a:p>
          <a:p>
            <a:pPr>
              <a:lnSpc>
                <a:spcPct val="150000"/>
              </a:lnSpc>
            </a:pPr>
            <a:r>
              <a:rPr lang="en-US" sz="1400" dirty="0">
                <a:latin typeface="Times New Roman" panose="02020603050405020304" pitchFamily="18" charset="0"/>
                <a:cs typeface="Times New Roman" panose="02020603050405020304" pitchFamily="18" charset="0"/>
              </a:rPr>
              <a:t>Analyzing </a:t>
            </a:r>
            <a:r>
              <a:rPr lang="en-US" sz="1400" dirty="0">
                <a:solidFill>
                  <a:srgbClr val="C00000"/>
                </a:solidFill>
                <a:latin typeface="Times New Roman" panose="02020603050405020304" pitchFamily="18" charset="0"/>
                <a:cs typeface="Times New Roman" panose="02020603050405020304" pitchFamily="18" charset="0"/>
              </a:rPr>
              <a:t>positive and negative keywords </a:t>
            </a:r>
            <a:r>
              <a:rPr lang="en-US" sz="1400" dirty="0">
                <a:latin typeface="Times New Roman" panose="02020603050405020304" pitchFamily="18" charset="0"/>
                <a:cs typeface="Times New Roman" panose="02020603050405020304" pitchFamily="18" charset="0"/>
              </a:rPr>
              <a:t>associated with movies of different genres will provide insights into audience preferences and help Salt Productions optimize its content acquisition strategy, minimizing potential risks and maximizing return on investment.</a:t>
            </a:r>
          </a:p>
        </p:txBody>
      </p:sp>
      <p:sp>
        <p:nvSpPr>
          <p:cNvPr id="8" name="TextBox 7">
            <a:extLst>
              <a:ext uri="{FF2B5EF4-FFF2-40B4-BE49-F238E27FC236}">
                <a16:creationId xmlns:a16="http://schemas.microsoft.com/office/drawing/2014/main" id="{07EEEA71-D7BC-B6F6-2056-5379C7ABF7F0}"/>
              </a:ext>
            </a:extLst>
          </p:cNvPr>
          <p:cNvSpPr txBox="1"/>
          <p:nvPr/>
        </p:nvSpPr>
        <p:spPr>
          <a:xfrm>
            <a:off x="3013587" y="759231"/>
            <a:ext cx="6096000" cy="477054"/>
          </a:xfrm>
          <a:prstGeom prst="rect">
            <a:avLst/>
          </a:prstGeom>
          <a:noFill/>
        </p:spPr>
        <p:txBody>
          <a:bodyPr wrap="square">
            <a:spAutoFit/>
          </a:bodyPr>
          <a:lstStyle/>
          <a:p>
            <a:pPr algn="ctr"/>
            <a:r>
              <a:rPr lang="en-IN" sz="2500" b="1" dirty="0">
                <a:latin typeface="Times New Roman" panose="02020603050405020304" pitchFamily="18" charset="0"/>
                <a:cs typeface="Times New Roman" panose="02020603050405020304" pitchFamily="18" charset="0"/>
              </a:rPr>
              <a:t>Recommendations</a:t>
            </a:r>
          </a:p>
        </p:txBody>
      </p:sp>
      <p:pic>
        <p:nvPicPr>
          <p:cNvPr id="3" name="Picture 2">
            <a:extLst>
              <a:ext uri="{FF2B5EF4-FFF2-40B4-BE49-F238E27FC236}">
                <a16:creationId xmlns:a16="http://schemas.microsoft.com/office/drawing/2014/main" id="{65E970D0-9A0A-1B40-97D1-F05953A82A06}"/>
              </a:ext>
            </a:extLst>
          </p:cNvPr>
          <p:cNvPicPr>
            <a:picLocks noChangeAspect="1"/>
          </p:cNvPicPr>
          <p:nvPr/>
        </p:nvPicPr>
        <p:blipFill>
          <a:blip r:embed="rId2"/>
          <a:stretch>
            <a:fillRect/>
          </a:stretch>
        </p:blipFill>
        <p:spPr>
          <a:xfrm>
            <a:off x="7423353" y="0"/>
            <a:ext cx="2010056" cy="2081503"/>
          </a:xfrm>
          <a:prstGeom prst="rect">
            <a:avLst/>
          </a:prstGeom>
        </p:spPr>
      </p:pic>
    </p:spTree>
    <p:extLst>
      <p:ext uri="{BB962C8B-B14F-4D97-AF65-F5344CB8AC3E}">
        <p14:creationId xmlns:p14="http://schemas.microsoft.com/office/powerpoint/2010/main" val="394506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2862C9-E591-50E2-CA84-028EE4FC6C00}"/>
              </a:ext>
            </a:extLst>
          </p:cNvPr>
          <p:cNvSpPr txBox="1"/>
          <p:nvPr/>
        </p:nvSpPr>
        <p:spPr>
          <a:xfrm>
            <a:off x="432619" y="2231923"/>
            <a:ext cx="11257936"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C00000"/>
                </a:solidFill>
                <a:latin typeface="Times New Roman" panose="02020603050405020304" pitchFamily="18" charset="0"/>
                <a:cs typeface="Times New Roman" panose="02020603050405020304" pitchFamily="18" charset="0"/>
              </a:rPr>
              <a:t>Enhancing content production, marketing tactics, and movie rights acquisition</a:t>
            </a:r>
            <a:r>
              <a:rPr lang="en-US" sz="1600" dirty="0">
                <a:latin typeface="Times New Roman" panose="02020603050405020304" pitchFamily="18" charset="0"/>
                <a:cs typeface="Times New Roman" panose="02020603050405020304" pitchFamily="18" charset="0"/>
              </a:rPr>
              <a:t> can be achieved by </a:t>
            </a:r>
            <a:r>
              <a:rPr lang="en-US" sz="1600" dirty="0" err="1">
                <a:latin typeface="Times New Roman" panose="02020603050405020304" pitchFamily="18" charset="0"/>
                <a:cs typeface="Times New Roman" panose="02020603050405020304" pitchFamily="18" charset="0"/>
              </a:rPr>
              <a:t>analysing</a:t>
            </a:r>
            <a:r>
              <a:rPr lang="en-US" sz="1600" dirty="0">
                <a:latin typeface="Times New Roman" panose="02020603050405020304" pitchFamily="18" charset="0"/>
                <a:cs typeface="Times New Roman" panose="02020603050405020304" pitchFamily="18" charset="0"/>
              </a:rPr>
              <a:t> several aspects of audience interaction, genre preferences, ratings, and keyword research. These analyses offer significant information.</a:t>
            </a:r>
          </a:p>
          <a:p>
            <a:r>
              <a:rPr lang="en-US" sz="1600" dirty="0">
                <a:latin typeface="Times New Roman" panose="02020603050405020304" pitchFamily="18" charset="0"/>
                <a:cs typeface="Times New Roman" panose="02020603050405020304" pitchFamily="18" charset="0"/>
              </a:rPr>
              <a:t>Production companies can </a:t>
            </a:r>
            <a:r>
              <a:rPr lang="en-US" sz="1600" dirty="0" err="1">
                <a:solidFill>
                  <a:srgbClr val="C00000"/>
                </a:solidFill>
                <a:latin typeface="Times New Roman" panose="02020603050405020304" pitchFamily="18" charset="0"/>
                <a:cs typeface="Times New Roman" panose="02020603050405020304" pitchFamily="18" charset="0"/>
              </a:rPr>
              <a:t>customise</a:t>
            </a:r>
            <a:r>
              <a:rPr lang="en-US" sz="1600" dirty="0">
                <a:solidFill>
                  <a:srgbClr val="C00000"/>
                </a:solidFill>
                <a:latin typeface="Times New Roman" panose="02020603050405020304" pitchFamily="18" charset="0"/>
                <a:cs typeface="Times New Roman" panose="02020603050405020304" pitchFamily="18" charset="0"/>
              </a:rPr>
              <a:t> their content</a:t>
            </a:r>
            <a:r>
              <a:rPr lang="en-US" sz="1600" dirty="0">
                <a:latin typeface="Times New Roman" panose="02020603050405020304" pitchFamily="18" charset="0"/>
                <a:cs typeface="Times New Roman" panose="02020603050405020304" pitchFamily="18" charset="0"/>
              </a:rPr>
              <a:t> to </a:t>
            </a:r>
            <a:r>
              <a:rPr lang="en-US" sz="1600" dirty="0" err="1">
                <a:latin typeface="Times New Roman" panose="02020603050405020304" pitchFamily="18" charset="0"/>
                <a:cs typeface="Times New Roman" panose="02020603050405020304" pitchFamily="18" charset="0"/>
              </a:rPr>
              <a:t>optimise</a:t>
            </a:r>
            <a:r>
              <a:rPr lang="en-US" sz="1600" dirty="0">
                <a:latin typeface="Times New Roman" panose="02020603050405020304" pitchFamily="18" charset="0"/>
                <a:cs typeface="Times New Roman" panose="02020603050405020304" pitchFamily="18" charset="0"/>
              </a:rPr>
              <a:t> audience pleasure and engagement by </a:t>
            </a:r>
            <a:r>
              <a:rPr lang="en-US" sz="1600" dirty="0">
                <a:solidFill>
                  <a:schemeClr val="tx1"/>
                </a:solidFill>
                <a:latin typeface="Times New Roman" panose="02020603050405020304" pitchFamily="18" charset="0"/>
                <a:cs typeface="Times New Roman" panose="02020603050405020304" pitchFamily="18" charset="0"/>
              </a:rPr>
              <a:t>identifying</a:t>
            </a:r>
            <a:r>
              <a:rPr lang="en-US" sz="1600" dirty="0">
                <a:solidFill>
                  <a:srgbClr val="C00000"/>
                </a:solidFill>
                <a:latin typeface="Times New Roman" panose="02020603050405020304" pitchFamily="18" charset="0"/>
                <a:cs typeface="Times New Roman" panose="02020603050405020304" pitchFamily="18" charset="0"/>
              </a:rPr>
              <a:t> genre-specific preferences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utilising</a:t>
            </a:r>
            <a:r>
              <a:rPr lang="en-US" sz="1600" dirty="0">
                <a:latin typeface="Times New Roman" panose="02020603050405020304" pitchFamily="18" charset="0"/>
                <a:cs typeface="Times New Roman" panose="02020603050405020304" pitchFamily="18" charset="0"/>
              </a:rPr>
              <a:t> the </a:t>
            </a:r>
            <a:r>
              <a:rPr lang="en-US" sz="1600" dirty="0">
                <a:solidFill>
                  <a:srgbClr val="C00000"/>
                </a:solidFill>
                <a:latin typeface="Times New Roman" panose="02020603050405020304" pitchFamily="18" charset="0"/>
                <a:cs typeface="Times New Roman" panose="02020603050405020304" pitchFamily="18" charset="0"/>
              </a:rPr>
              <a:t>power of lead performers</a:t>
            </a:r>
            <a:r>
              <a:rPr lang="en-US" sz="1600" dirty="0">
                <a:latin typeface="Times New Roman" panose="02020603050405020304" pitchFamily="18" charset="0"/>
                <a:cs typeface="Times New Roman" panose="02020603050405020304" pitchFamily="18" charset="0"/>
              </a:rPr>
              <a:t>, and understanding </a:t>
            </a:r>
            <a:r>
              <a:rPr lang="en-US" sz="1600" dirty="0">
                <a:solidFill>
                  <a:srgbClr val="C00000"/>
                </a:solidFill>
                <a:latin typeface="Times New Roman" panose="02020603050405020304" pitchFamily="18" charset="0"/>
                <a:cs typeface="Times New Roman" panose="02020603050405020304" pitchFamily="18" charset="0"/>
              </a:rPr>
              <a:t>audience patterns</a:t>
            </a:r>
            <a:r>
              <a:rPr lang="en-US" sz="1600" dirty="0">
                <a:latin typeface="Times New Roman" panose="02020603050405020304" pitchFamily="18" charset="0"/>
                <a:cs typeface="Times New Roman" panose="02020603050405020304" pitchFamily="18" charset="0"/>
              </a:rPr>
              <a:t>. Additionally, focused advertising efforts that appeal to various audience segments are made possible by the use of ratings in marketing techniques.</a:t>
            </a:r>
          </a:p>
          <a:p>
            <a:r>
              <a:rPr lang="en-US" sz="1600" dirty="0">
                <a:latin typeface="Times New Roman" panose="02020603050405020304" pitchFamily="18" charset="0"/>
                <a:cs typeface="Times New Roman" panose="02020603050405020304" pitchFamily="18" charset="0"/>
              </a:rPr>
              <a:t>Production companies can reduce risks and </a:t>
            </a:r>
            <a:r>
              <a:rPr lang="en-US" sz="1600" dirty="0" err="1">
                <a:latin typeface="Times New Roman" panose="02020603050405020304" pitchFamily="18" charset="0"/>
                <a:cs typeface="Times New Roman" panose="02020603050405020304" pitchFamily="18" charset="0"/>
              </a:rPr>
              <a:t>maximise</a:t>
            </a:r>
            <a:r>
              <a:rPr lang="en-US" sz="1600" dirty="0">
                <a:latin typeface="Times New Roman" panose="02020603050405020304" pitchFamily="18" charset="0"/>
                <a:cs typeface="Times New Roman" panose="02020603050405020304" pitchFamily="18" charset="0"/>
              </a:rPr>
              <a:t> return on investment by </a:t>
            </a:r>
            <a:r>
              <a:rPr lang="en-US" sz="1600" dirty="0" err="1">
                <a:latin typeface="Times New Roman" panose="02020603050405020304" pitchFamily="18" charset="0"/>
                <a:cs typeface="Times New Roman" panose="02020603050405020304" pitchFamily="18" charset="0"/>
              </a:rPr>
              <a:t>prioritising</a:t>
            </a:r>
            <a:r>
              <a:rPr lang="en-US" sz="1600" dirty="0">
                <a:latin typeface="Times New Roman" panose="02020603050405020304" pitchFamily="18" charset="0"/>
                <a:cs typeface="Times New Roman" panose="02020603050405020304" pitchFamily="18" charset="0"/>
              </a:rPr>
              <a:t> films that correlate with positive audience attitudes and avoiding those connected with negative keywords by incorporating keyword research into their movie rights acquisition strategy. Production companies can maintain long-term success in the ever-changing entertainment sector by keeping an eye on trends and modifying their tactics in response to audience preferences and changing market conditions.</a:t>
            </a:r>
          </a:p>
        </p:txBody>
      </p:sp>
      <p:sp>
        <p:nvSpPr>
          <p:cNvPr id="8" name="TextBox 7">
            <a:extLst>
              <a:ext uri="{FF2B5EF4-FFF2-40B4-BE49-F238E27FC236}">
                <a16:creationId xmlns:a16="http://schemas.microsoft.com/office/drawing/2014/main" id="{07EEEA71-D7BC-B6F6-2056-5379C7ABF7F0}"/>
              </a:ext>
            </a:extLst>
          </p:cNvPr>
          <p:cNvSpPr txBox="1"/>
          <p:nvPr/>
        </p:nvSpPr>
        <p:spPr>
          <a:xfrm>
            <a:off x="3013587" y="759231"/>
            <a:ext cx="6096000" cy="477054"/>
          </a:xfrm>
          <a:prstGeom prst="rect">
            <a:avLst/>
          </a:prstGeom>
          <a:noFill/>
        </p:spPr>
        <p:txBody>
          <a:bodyPr wrap="square">
            <a:spAutoFit/>
          </a:bodyPr>
          <a:lstStyle/>
          <a:p>
            <a:pPr algn="ctr"/>
            <a:r>
              <a:rPr lang="en-IN" sz="25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73581136"/>
      </p:ext>
    </p:extLst>
  </p:cSld>
  <p:clrMapOvr>
    <a:masterClrMapping/>
  </p:clrMapOvr>
  <mc:AlternateContent xmlns:mc="http://schemas.openxmlformats.org/markup-compatibility/2006" xmlns:p14="http://schemas.microsoft.com/office/powerpoint/2010/main">
    <mc:Choice Requires="p14">
      <p:transition spd="slow" p14:dur="2000" advTm="452133"/>
    </mc:Choice>
    <mc:Fallback xmlns="">
      <p:transition spd="slow" advTm="45213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975</Words>
  <Application>Microsoft Office PowerPoint</Application>
  <PresentationFormat>Widescreen</PresentationFormat>
  <Paragraphs>59</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Mishra</dc:creator>
  <cp:lastModifiedBy>Siddhant Mishra</cp:lastModifiedBy>
  <cp:revision>4</cp:revision>
  <dcterms:created xsi:type="dcterms:W3CDTF">2024-04-30T15:45:39Z</dcterms:created>
  <dcterms:modified xsi:type="dcterms:W3CDTF">2024-04-30T19:01:19Z</dcterms:modified>
</cp:coreProperties>
</file>